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44" r:id="rId2"/>
    <p:sldId id="403" r:id="rId3"/>
    <p:sldId id="504" r:id="rId4"/>
  </p:sldIdLst>
  <p:sldSz cx="9144000" cy="6858000" type="screen4x3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86" autoAdjust="0"/>
  </p:normalViewPr>
  <p:slideViewPr>
    <p:cSldViewPr>
      <p:cViewPr varScale="1"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06357" y="4689516"/>
            <a:ext cx="4984962" cy="44426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>
                <a:solidFill>
                  <a:srgbClr val="FF0000"/>
                </a:solidFill>
              </a:rPr>
              <a:t>Пролейка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err="1">
                <a:solidFill>
                  <a:srgbClr val="FF0000"/>
                </a:solidFill>
              </a:rPr>
              <a:t>м.р</a:t>
            </a:r>
            <a:r>
              <a:rPr lang="ru-RU" sz="1200" dirty="0">
                <a:solidFill>
                  <a:srgbClr val="FF0000"/>
                </a:solidFill>
              </a:rPr>
              <a:t>. </a:t>
            </a:r>
            <a:r>
              <a:rPr lang="ru-RU" sz="1200" dirty="0" err="1">
                <a:solidFill>
                  <a:srgbClr val="FF0000"/>
                </a:solidFill>
              </a:rPr>
              <a:t>Елховский</a:t>
            </a:r>
            <a:r>
              <a:rPr lang="ru-RU" sz="1200" dirty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>
                <a:solidFill>
                  <a:srgbClr val="FF0000"/>
                </a:solidFill>
              </a:rPr>
              <a:t>инфографики</a:t>
            </a:r>
            <a:r>
              <a:rPr lang="ru-RU" sz="1200" dirty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051719" y="6597352"/>
            <a:ext cx="59766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t>Правительство Самарской области</a:t>
            </a:r>
          </a:p>
        </p:txBody>
      </p:sp>
      <p:sp>
        <p:nvSpPr>
          <p:cNvPr id="18" name="Shape 18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pic>
        <p:nvPicPr>
          <p:cNvPr id="21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683568" y="3284983"/>
            <a:ext cx="8460432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123727" y="6669360"/>
            <a:ext cx="5616626" cy="144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5532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051719" y="6597352"/>
            <a:ext cx="59766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-27385"/>
            <a:ext cx="9144000" cy="764706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</p:spPr>
        <p:txBody>
          <a:bodyPr lIns="45719" rIns="45719" anchor="ctr"/>
          <a:lstStyle/>
          <a:p>
            <a:pPr indent="450000"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текста</a:t>
            </a:r>
            <a:endParaRPr dirty="0"/>
          </a:p>
          <a:p>
            <a:pPr lvl="1"/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2"/>
            <a:r>
              <a:rPr dirty="0" err="1"/>
              <a:t>Третий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3"/>
            <a:r>
              <a:rPr dirty="0" err="1"/>
              <a:t>Четвертый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4"/>
            <a:r>
              <a:rPr dirty="0" err="1"/>
              <a:t>Пятый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64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-27384"/>
            <a:ext cx="9144000" cy="764705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indent="450000"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6" name="image1.png" descr="самара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68312" y="981075"/>
            <a:ext cx="8424863" cy="540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85800" y="1700808"/>
            <a:ext cx="8458200" cy="1470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ИНФОРМАЦИЯ О РЕАЛИЗАЦИИ </a:t>
            </a:r>
            <a:r>
              <a:rPr lang="ru-RU" dirty="0" smtClean="0"/>
              <a:t>НП</a:t>
            </a:r>
            <a:r>
              <a:rPr dirty="0" smtClean="0"/>
              <a:t> </a:t>
            </a:r>
            <a:r>
              <a:rPr lang="ru-RU" dirty="0" smtClean="0"/>
              <a:t>«КУЛЬТУРА» НА </a:t>
            </a:r>
            <a:r>
              <a:rPr lang="ru-RU" dirty="0"/>
              <a:t>ТЕРРИТОРИИ МУНИЦИПАЛЬНОГО РАЙОНА </a:t>
            </a:r>
            <a:r>
              <a:rPr lang="ru-RU" dirty="0" smtClean="0"/>
              <a:t>ВОЛЖСКИЙ за 2019 год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4000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77717" y="1237401"/>
            <a:ext cx="4953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1. КУЛЬТУРНАЯ СРЕДА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77717" y="1533072"/>
            <a:ext cx="4942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2. ТВОРЧЕСКИЕ ЛЮДИ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77717" y="1840848"/>
            <a:ext cx="6196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3. ЦИФРОВАЯ КУЛЬТУРА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Федеральные проекты, входящие в состав: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6" y="2148625"/>
            <a:ext cx="3173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Целевые показатели: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40971"/>
              </p:ext>
            </p:extLst>
          </p:nvPr>
        </p:nvGraphicFramePr>
        <p:xfrm>
          <a:off x="107504" y="5302880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5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33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3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86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13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6,7% 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20,46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50,34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50,34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50,34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171,48 </a:t>
                      </a:r>
                    </a:p>
                  </a:txBody>
                  <a:tcPr marL="62879" marR="6287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93,3% 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761,08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405,88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401,65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270,64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262,45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270,64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2372,34</a:t>
                      </a:r>
                    </a:p>
                  </a:txBody>
                  <a:tcPr marL="62879" marR="6287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77717" y="4875763"/>
            <a:ext cx="2781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 </a:t>
            </a:r>
            <a:r>
              <a:rPr lang="ru-RU" sz="1600" b="1" dirty="0"/>
              <a:t> </a:t>
            </a:r>
          </a:p>
        </p:txBody>
      </p:sp>
      <p:sp>
        <p:nvSpPr>
          <p:cNvPr id="14" name="Shape 435"/>
          <p:cNvSpPr/>
          <p:nvPr/>
        </p:nvSpPr>
        <p:spPr>
          <a:xfrm>
            <a:off x="2167449" y="167352"/>
            <a:ext cx="521552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«КУЛЬТУРА»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99174"/>
              </p:ext>
            </p:extLst>
          </p:nvPr>
        </p:nvGraphicFramePr>
        <p:xfrm>
          <a:off x="177717" y="2487181"/>
          <a:ext cx="8727974" cy="2256249"/>
        </p:xfrm>
        <a:graphic>
          <a:graphicData uri="http://schemas.openxmlformats.org/drawingml/2006/table">
            <a:tbl>
              <a:tblPr firstRow="1" firstCol="1" bandRow="1"/>
              <a:tblGrid>
                <a:gridCol w="3903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1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6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6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08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66937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показатель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01.01.2018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Период, год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553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на 15% числа посещений организаций культуры </a:t>
                      </a:r>
                      <a:r>
                        <a:rPr lang="ru-RU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 (нарастающим итогом)</a:t>
                      </a:r>
                      <a:endParaRPr lang="ru-RU" sz="1400" b="1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12900,07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тыс. посещений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049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числа обращений к цифровым ресурсам в сфере культуры в 5 раз </a:t>
                      </a:r>
                      <a:r>
                        <a:rPr lang="ru-RU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(нарастающим итогом)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0,070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млн. обращений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0,07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0,11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0,14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0,21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0,28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0,35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80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306296" y="57256"/>
            <a:ext cx="47474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«КУЛЬТУРА» </a:t>
            </a:r>
          </a:p>
          <a:p>
            <a:r>
              <a:rPr lang="ru-RU" sz="1800" dirty="0"/>
              <a:t>муниципальный район Волжский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857568"/>
              </p:ext>
            </p:extLst>
          </p:nvPr>
        </p:nvGraphicFramePr>
        <p:xfrm>
          <a:off x="539552" y="1077564"/>
          <a:ext cx="8496945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Ключевые</a:t>
                      </a:r>
                      <a:r>
                        <a:rPr lang="ru-RU" b="1" baseline="0" dirty="0"/>
                        <a:t> 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Объем</a:t>
                      </a:r>
                      <a:r>
                        <a:rPr lang="ru-RU" b="1" baseline="0" dirty="0"/>
                        <a:t> финансирования </a:t>
                      </a:r>
                    </a:p>
                    <a:p>
                      <a:pPr algn="ctr"/>
                      <a:r>
                        <a:rPr lang="ru-RU" b="1" baseline="0" dirty="0"/>
                        <a:t>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Краткое обоснование</a:t>
                      </a:r>
                      <a:r>
                        <a:rPr lang="ru-RU" b="1" baseline="0" dirty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Обеспечение учреждений культуры передвижными многофункциональными культурными центрами (автоклубами</a:t>
                      </a:r>
                      <a:r>
                        <a:rPr lang="ru-RU" sz="1400" b="1" i="1" u="none" strike="noStrike" cap="none" spc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 </a:t>
                      </a:r>
                      <a:r>
                        <a:rPr lang="ru-RU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– 1 автоклуб</a:t>
                      </a:r>
                      <a:endParaRPr lang="ru-RU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(4,09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/0,67 млн. рублей)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Передвижные многофункциональные культурные  центры помогут жителям  приобщиться к культурным благам. Комплектация специализированного автотранспорта позволит обеспечить концертную деятельность, библиотечное обслуживание, организовать познавательный досуг для детей.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solidFill>
                            <a:srgbClr val="00B050"/>
                          </a:solidFill>
                        </a:rPr>
                        <a:t>Оснащение детских школ искусств пианино отечественного производства </a:t>
                      </a:r>
                      <a:r>
                        <a:rPr lang="ru-RU" sz="1200" dirty="0"/>
                        <a:t>(для ДШИ № 2 п. </a:t>
                      </a:r>
                      <a:r>
                        <a:rPr lang="ru-RU" sz="1200" dirty="0" err="1"/>
                        <a:t>Стройкерамика</a:t>
                      </a:r>
                      <a:r>
                        <a:rPr lang="ru-RU" sz="1200" dirty="0"/>
                        <a:t> и ДШИ № 4 с. </a:t>
                      </a:r>
                      <a:r>
                        <a:rPr lang="ru-RU" sz="1200" dirty="0" err="1"/>
                        <a:t>Лопатино</a:t>
                      </a:r>
                      <a:r>
                        <a:rPr lang="ru-RU" sz="1200" dirty="0"/>
                        <a:t> планируется приобретение 2 инструментов)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n-lt"/>
                        </a:rPr>
                        <a:t>Поставка инструментов</a:t>
                      </a:r>
                      <a:r>
                        <a:rPr lang="ru-RU" sz="1200" baseline="0" dirty="0">
                          <a:latin typeface="+mn-lt"/>
                        </a:rPr>
                        <a:t> с фабрики-изготовителя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n-lt"/>
                        </a:rPr>
                        <a:t>Укрепление материально-технической базы детских школ искусств  в рамках совместной программы </a:t>
                      </a:r>
                      <a:r>
                        <a:rPr lang="ru-RU" sz="1200" dirty="0" err="1">
                          <a:latin typeface="+mn-lt"/>
                        </a:rPr>
                        <a:t>Минпромторга</a:t>
                      </a:r>
                      <a:r>
                        <a:rPr lang="ru-RU" sz="1200" dirty="0">
                          <a:latin typeface="+mn-lt"/>
                        </a:rPr>
                        <a:t> России и Минкультуры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solidFill>
                            <a:srgbClr val="00B050"/>
                          </a:solidFill>
                        </a:rPr>
                        <a:t>Создание (реконструкция) и капитальный ремонт учреждений культурно-досугового типа в сельской местности 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</a:rPr>
                        <a:t>(1 заявка на 2020 год </a:t>
                      </a:r>
                      <a:r>
                        <a:rPr lang="ru-RU" sz="1200" b="1" i="0" dirty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</a:rPr>
                        <a:t>капремонт МБУК ЦКД «Тандем»  </a:t>
                      </a:r>
                      <a:r>
                        <a:rPr lang="ru-RU" sz="1200" b="0" i="0" dirty="0" err="1">
                          <a:solidFill>
                            <a:schemeClr val="tx1"/>
                          </a:solidFill>
                        </a:rPr>
                        <a:t>с.п</a:t>
                      </a:r>
                      <a:r>
                        <a:rPr lang="ru-RU" sz="1200" b="0" i="0" dirty="0">
                          <a:solidFill>
                            <a:schemeClr val="tx1"/>
                          </a:solidFill>
                        </a:rPr>
                        <a:t>. Дубовый Умет)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n-lt"/>
                        </a:rPr>
                        <a:t>Конкурс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</a:rPr>
                        <a:t>Ввод</a:t>
                      </a:r>
                      <a:r>
                        <a:rPr lang="ru-RU" sz="1200" baseline="0" dirty="0">
                          <a:latin typeface="+mn-lt"/>
                        </a:rPr>
                        <a:t> в эксплуатацию даст возможность расширить функционал деятельности дома культуры, повысит посещаемость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57731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516</Words>
  <Application>Microsoft Office PowerPoint</Application>
  <PresentationFormat>Экран (4:3)</PresentationFormat>
  <Paragraphs>91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_ШАБЛОН_МЭР_СО - копия</vt:lpstr>
      <vt:lpstr>ИНФОРМАЦИЯ О РЕАЛИЗАЦИИ НП «КУЛЬТУРА» НА ТЕРРИТОРИИ МУНИЦИПАЛЬНОГО РАЙОНА ВОЛЖСКИЙ за 2019 год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Сухова </cp:lastModifiedBy>
  <cp:revision>99</cp:revision>
  <cp:lastPrinted>2019-03-13T16:09:54Z</cp:lastPrinted>
  <dcterms:modified xsi:type="dcterms:W3CDTF">2020-12-10T07:29:16Z</dcterms:modified>
</cp:coreProperties>
</file>